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handoutMasterIdLst>
    <p:handoutMasterId r:id="rId31"/>
  </p:handoutMasterIdLst>
  <p:sldIdLst>
    <p:sldId id="267" r:id="rId2"/>
    <p:sldId id="272" r:id="rId3"/>
    <p:sldId id="295" r:id="rId4"/>
    <p:sldId id="284" r:id="rId5"/>
    <p:sldId id="273" r:id="rId6"/>
    <p:sldId id="274" r:id="rId7"/>
    <p:sldId id="275" r:id="rId8"/>
    <p:sldId id="297" r:id="rId9"/>
    <p:sldId id="285" r:id="rId10"/>
    <p:sldId id="286" r:id="rId11"/>
    <p:sldId id="287" r:id="rId12"/>
    <p:sldId id="298" r:id="rId13"/>
    <p:sldId id="289" r:id="rId14"/>
    <p:sldId id="288" r:id="rId15"/>
    <p:sldId id="301" r:id="rId16"/>
    <p:sldId id="276" r:id="rId17"/>
    <p:sldId id="299" r:id="rId18"/>
    <p:sldId id="302" r:id="rId19"/>
    <p:sldId id="303" r:id="rId20"/>
    <p:sldId id="304" r:id="rId21"/>
    <p:sldId id="305" r:id="rId22"/>
    <p:sldId id="307" r:id="rId23"/>
    <p:sldId id="300" r:id="rId24"/>
    <p:sldId id="290" r:id="rId25"/>
    <p:sldId id="291" r:id="rId26"/>
    <p:sldId id="292" r:id="rId27"/>
    <p:sldId id="293" r:id="rId28"/>
    <p:sldId id="294" r:id="rId29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9C9A15-DBF4-4F8C-BF52-B4A891BF0AE4}">
          <p14:sldIdLst>
            <p14:sldId id="267"/>
            <p14:sldId id="272"/>
            <p14:sldId id="295"/>
            <p14:sldId id="284"/>
            <p14:sldId id="273"/>
            <p14:sldId id="274"/>
            <p14:sldId id="275"/>
            <p14:sldId id="297"/>
            <p14:sldId id="285"/>
            <p14:sldId id="286"/>
            <p14:sldId id="287"/>
            <p14:sldId id="298"/>
            <p14:sldId id="289"/>
            <p14:sldId id="288"/>
            <p14:sldId id="301"/>
            <p14:sldId id="276"/>
            <p14:sldId id="299"/>
            <p14:sldId id="302"/>
            <p14:sldId id="303"/>
            <p14:sldId id="304"/>
            <p14:sldId id="305"/>
            <p14:sldId id="307"/>
            <p14:sldId id="300"/>
            <p14:sldId id="290"/>
            <p14:sldId id="291"/>
            <p14:sldId id="292"/>
            <p14:sldId id="293"/>
            <p14:sldId id="29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CECFF"/>
    <a:srgbClr val="CCFFCC"/>
    <a:srgbClr val="CCFFFF"/>
    <a:srgbClr val="A50021"/>
    <a:srgbClr val="0033CC"/>
    <a:srgbClr val="FA044A"/>
    <a:srgbClr val="9966FF"/>
    <a:srgbClr val="CC0000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5" autoAdjust="0"/>
    <p:restoredTop sz="94660"/>
  </p:normalViewPr>
  <p:slideViewPr>
    <p:cSldViewPr>
      <p:cViewPr>
        <p:scale>
          <a:sx n="70" d="100"/>
          <a:sy n="70" d="100"/>
        </p:scale>
        <p:origin x="-1104" y="-7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0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820EA-07EF-48FF-AA8B-23280D42F305}" type="datetimeFigureOut">
              <a:rPr lang="th-TH" smtClean="0"/>
              <a:t>13/03/62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F0158-79BC-4FC3-99E1-8C5B955E73D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3588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FC9FC-40E3-4A1D-8A39-940B74FA046B}" type="datetimeFigureOut">
              <a:rPr lang="th-TH" smtClean="0"/>
              <a:t>13/03/62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5845B-6C82-491D-A832-05183DDE1DC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412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13/03/62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13/03/62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13/03/62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13/03/62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13/03/62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13/03/62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13/03/62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13/03/62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13/03/62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rgbClr val="0033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A044A">
                  <a:shade val="30000"/>
                  <a:satMod val="115000"/>
                </a:srgbClr>
              </a:gs>
              <a:gs pos="50000">
                <a:srgbClr val="FA044A">
                  <a:shade val="67500"/>
                  <a:satMod val="115000"/>
                </a:srgbClr>
              </a:gs>
              <a:gs pos="100000">
                <a:srgbClr val="FA044A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726EE6-9F8B-4EC6-9DE9-BA39DB622264}" type="datetimeFigureOut">
              <a:rPr lang="th-TH" smtClean="0"/>
              <a:t>13/03/62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13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grpSp>
        <p:nvGrpSpPr>
          <p:cNvPr id="15" name="Group 14"/>
          <p:cNvGrpSpPr/>
          <p:nvPr userDrawn="1"/>
        </p:nvGrpSpPr>
        <p:grpSpPr>
          <a:xfrm>
            <a:off x="0" y="6589220"/>
            <a:ext cx="9144000" cy="268780"/>
            <a:chOff x="0" y="4218582"/>
            <a:chExt cx="9144000" cy="537560"/>
          </a:xfrm>
        </p:grpSpPr>
        <p:sp>
          <p:nvSpPr>
            <p:cNvPr id="16" name="Round Same Side Corner Rectangle 15"/>
            <p:cNvSpPr/>
            <p:nvPr/>
          </p:nvSpPr>
          <p:spPr>
            <a:xfrm rot="10800000">
              <a:off x="1489304" y="4218583"/>
              <a:ext cx="1541613" cy="537559"/>
            </a:xfrm>
            <a:prstGeom prst="round2SameRect">
              <a:avLst/>
            </a:prstGeom>
            <a:solidFill>
              <a:srgbClr val="00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ound Same Side Corner Rectangle 16"/>
            <p:cNvSpPr/>
            <p:nvPr/>
          </p:nvSpPr>
          <p:spPr>
            <a:xfrm rot="10800000">
              <a:off x="0" y="4218583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ound Same Side Corner Rectangle 18"/>
            <p:cNvSpPr/>
            <p:nvPr/>
          </p:nvSpPr>
          <p:spPr>
            <a:xfrm rot="10800000">
              <a:off x="4552833" y="4218583"/>
              <a:ext cx="1541613" cy="537559"/>
            </a:xfrm>
            <a:prstGeom prst="round2SameRect">
              <a:avLst/>
            </a:prstGeom>
            <a:solidFill>
              <a:srgbClr val="00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ound Same Side Corner Rectangle 19"/>
            <p:cNvSpPr/>
            <p:nvPr/>
          </p:nvSpPr>
          <p:spPr>
            <a:xfrm rot="10800000">
              <a:off x="3063529" y="4218583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ound Same Side Corner Rectangle 20"/>
            <p:cNvSpPr/>
            <p:nvPr/>
          </p:nvSpPr>
          <p:spPr>
            <a:xfrm rot="10800000">
              <a:off x="7602387" y="4218582"/>
              <a:ext cx="1541613" cy="537559"/>
            </a:xfrm>
            <a:prstGeom prst="round2SameRect">
              <a:avLst/>
            </a:prstGeom>
            <a:solidFill>
              <a:srgbClr val="00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Round Same Side Corner Rectangle 22"/>
            <p:cNvSpPr/>
            <p:nvPr/>
          </p:nvSpPr>
          <p:spPr>
            <a:xfrm rot="10800000">
              <a:off x="6113083" y="4218582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Act4-2ex&#3610;&#3656;&#3629;&#3648;&#3621;&#3637;&#3657;&#3618;&#3591;&#3611;&#3621;&#3634;.pptx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15616" y="2276872"/>
            <a:ext cx="70567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h-TH" sz="5400" b="1" dirty="0" smtClean="0">
                <a:solidFill>
                  <a:srgbClr val="FFFF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กิจกรรมที่ </a:t>
            </a:r>
            <a:r>
              <a:rPr lang="en-US" sz="5400" b="1" dirty="0" smtClean="0">
                <a:solidFill>
                  <a:srgbClr val="FFFF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</a:t>
            </a:r>
          </a:p>
          <a:p>
            <a:pPr algn="ctr"/>
            <a:r>
              <a:rPr lang="th-TH" sz="5400" b="1" dirty="0" smtClean="0">
                <a:solidFill>
                  <a:srgbClr val="FFFF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ประยุกต์ใช้แนวคิดเชิงคำนวณ</a:t>
            </a:r>
            <a:r>
              <a:rPr lang="en-US" sz="5400" b="1" dirty="0" smtClean="0">
                <a:solidFill>
                  <a:srgbClr val="FFFF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endParaRPr lang="th-TH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7325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123728" y="1458262"/>
            <a:ext cx="5338936" cy="1143000"/>
          </a:xfrm>
        </p:spPr>
        <p:txBody>
          <a:bodyPr anchor="t">
            <a:noAutofit/>
          </a:bodyPr>
          <a:lstStyle/>
          <a:p>
            <a:pPr algn="ctr"/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ให้นักเรียนทำกิจกรรม </a:t>
            </a:r>
            <a:r>
              <a:rPr lang="en-US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4.</a:t>
            </a:r>
            <a:r>
              <a:rPr lang="en-US" sz="4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r>
              <a:rPr lang="en-US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บอกอย่างไรให้เพื่อนทำได้</a:t>
            </a:r>
            <a:endParaRPr lang="en-US" sz="40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23528" y="3212976"/>
            <a:ext cx="8568952" cy="3111624"/>
          </a:xfrm>
        </p:spPr>
        <p:txBody>
          <a:bodyPr>
            <a:noAutofit/>
          </a:bodyPr>
          <a:lstStyle/>
          <a:p>
            <a:pPr fontAlgn="base"/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ผู้เรียน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แต่ละกลุ่มจับสลากเพื่อศึกษาคลิปวิดีโอพับกระดาษที่ผู้สอนกำหนด หรือให้ผู้เรียนค้นหาและเลือก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เอง</a:t>
            </a:r>
            <a:endParaRPr lang="en-US" sz="28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fontAlgn="base"/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ให้ผู้เรียนเขียนอัลกอริทึมการทำงานตามวิดีโอที่เลือก แล้วให้เพื่อนปฏิบัติตาม</a:t>
            </a:r>
          </a:p>
        </p:txBody>
      </p:sp>
      <p:pic>
        <p:nvPicPr>
          <p:cNvPr id="4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52675"/>
            <a:ext cx="754174" cy="75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61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ตาราง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606271"/>
              </p:ext>
            </p:extLst>
          </p:nvPr>
        </p:nvGraphicFramePr>
        <p:xfrm>
          <a:off x="712462" y="2759081"/>
          <a:ext cx="4536504" cy="3154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>
                  <a:extLst>
                    <a:ext uri="{9D8B030D-6E8A-4147-A177-3AD203B41FA5}">
                      <a16:colId xmlns:a16="http://schemas.microsoft.com/office/drawing/2014/main" xmlns="" val="1742995302"/>
                    </a:ext>
                  </a:extLst>
                </a:gridCol>
              </a:tblGrid>
              <a:tr h="3154851">
                <a:tc>
                  <a:txBody>
                    <a:bodyPr/>
                    <a:lstStyle/>
                    <a:p>
                      <a:pPr algn="ctr" fontAlgn="base"/>
                      <a:r>
                        <a:rPr lang="th-TH" sz="4000" dirty="0" smtClean="0">
                          <a:solidFill>
                            <a:srgbClr val="0033CC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นักเรียนมีวิธีการเลือกเสื้อผ้าในการแต่งตัวอย่างไร แล้วมีปัญหาหรือไม่ และทราบหรือไม่ว่าแต่ละวันจะแต่งตัวอย่างไร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15423103"/>
                  </a:ext>
                </a:extLst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690623" y="76470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h-TH" sz="4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ชวนคิด</a:t>
            </a:r>
            <a:endParaRPr lang="th-TH" sz="4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0" name="Picture 2" descr="C:\Users\tkron\Downloads\pic-actPowerCSM1\ชวนคิด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799" y="834108"/>
            <a:ext cx="1152128" cy="138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hoosing clothes by oksmit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476" y="2564904"/>
            <a:ext cx="2183277" cy="354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36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403648" y="908720"/>
            <a:ext cx="6312024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ให้นักเรียนทำใบกิจกรรม </a:t>
            </a:r>
            <a:r>
              <a:rPr lang="en-US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4.3 </a:t>
            </a: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แต่งตัว</a:t>
            </a:r>
            <a:endParaRPr lang="en-US" sz="4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176464"/>
          </a:xfrm>
        </p:spPr>
        <p:txBody>
          <a:bodyPr>
            <a:normAutofit lnSpcReduction="10000"/>
          </a:bodyPr>
          <a:lstStyle/>
          <a:p>
            <a:pPr fontAlgn="base"/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ให้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นักเรียนยกตัวอย่างเครื่องแต่งกาย เช่น เสื้อ กางเกง/กระโปรง  หมวก ร้องเท้า หรืออื่น ๆ ที่นักเรียนมีหรือสมมติ โดยเขียนประเภทเครื่องแต่งกายที่หัวตาราง แล้วเขียนรายละเอียดลงในคอลัมน์ประเภทของหัว</a:t>
            </a:r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ตาราง โดยตัวอย่างข้อมูลในตารางเป็นดังนี้</a:t>
            </a:r>
          </a:p>
          <a:p>
            <a:pPr marL="0" indent="0" fontAlgn="base">
              <a:buNone/>
            </a:pP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 fontAlgn="base">
              <a:buNone/>
            </a:pPr>
            <a:endParaRPr lang="th-TH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 fontAlgn="base">
              <a:buNone/>
            </a:pP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 fontAlgn="base">
              <a:buNone/>
            </a:pPr>
            <a:endParaRPr lang="th-TH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 fontAlgn="base">
              <a:buNone/>
            </a:pPr>
            <a:endParaRPr lang="th-TH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fontAlgn="base"/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เขียนอัลกอริทึมในการเลือกเครื่องแต่งกายเพื่อไปเที่ยวกับเพื่อน ให้เข้ากับสภาพอากาศที่อาจมีอากาศร้อน หนาว หรือฝนตก</a:t>
            </a:r>
            <a:endParaRPr lang="en-US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69255"/>
              </p:ext>
            </p:extLst>
          </p:nvPr>
        </p:nvGraphicFramePr>
        <p:xfrm>
          <a:off x="1524000" y="3390468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171338201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126456692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702191677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3106882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000" i="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</a:t>
                      </a:r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i="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กางเกง</a:t>
                      </a:r>
                      <a:r>
                        <a:rPr lang="en-US" sz="2000" i="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/</a:t>
                      </a:r>
                      <a:r>
                        <a:rPr lang="th-TH" sz="2000" i="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กระโปรง</a:t>
                      </a:r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i="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รองเท้า</a:t>
                      </a:r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i="0" dirty="0" smtClean="0">
                          <a:solidFill>
                            <a:schemeClr val="tx1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หมวก</a:t>
                      </a:r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561006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เสื้อเชิ้ต</a:t>
                      </a:r>
                      <a:endParaRPr lang="th-TH" sz="2000" i="0" dirty="0">
                        <a:solidFill>
                          <a:schemeClr val="tx1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1745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เสื้อยืดคอกลม</a:t>
                      </a:r>
                      <a:endParaRPr lang="th-TH" sz="2000" i="0" dirty="0">
                        <a:solidFill>
                          <a:schemeClr val="tx1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9161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เสื้อกันหนาว</a:t>
                      </a:r>
                      <a:endParaRPr lang="th-TH" sz="2000" i="0" dirty="0">
                        <a:solidFill>
                          <a:schemeClr val="tx1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13723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เสื้อยืดคอวี</a:t>
                      </a:r>
                      <a:endParaRPr lang="th-TH" sz="2000" i="0" dirty="0">
                        <a:solidFill>
                          <a:schemeClr val="tx1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i="0" dirty="0">
                        <a:solidFill>
                          <a:schemeClr val="tx1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1278104"/>
                  </a:ext>
                </a:extLst>
              </a:tr>
            </a:tbl>
          </a:graphicData>
        </a:graphic>
      </p:graphicFrame>
      <p:pic>
        <p:nvPicPr>
          <p:cNvPr id="5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913" y="930378"/>
            <a:ext cx="754174" cy="75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81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th-TH" sz="4800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 </a:t>
            </a:r>
            <a:r>
              <a:rPr lang="en-US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4.3 </a:t>
            </a: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แต่งตัว (ต่อ)</a:t>
            </a:r>
            <a:endParaRPr lang="en-US" sz="4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เขียนอัลกอริทึมในการเลือกเครื่องแต่งกายเพื่อไปเที่ยวกับเพื่อน ให้เข้ากับสภาพ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อากาศ</a:t>
            </a:r>
          </a:p>
          <a:p>
            <a:pPr marL="0" indent="0">
              <a:buNone/>
            </a:pP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en-US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680665"/>
              </p:ext>
            </p:extLst>
          </p:nvPr>
        </p:nvGraphicFramePr>
        <p:xfrm>
          <a:off x="1524000" y="2236958"/>
          <a:ext cx="60960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xmlns="" val="27936373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th-TH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สวมเครื่องแต่งกาย(เสื้อยืดคอกลม)</a:t>
                      </a:r>
                    </a:p>
                    <a:p>
                      <a:pPr marL="0" indent="0">
                        <a:buNone/>
                      </a:pPr>
                      <a:r>
                        <a:rPr lang="th-TH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ถ้า โอกาสฝนตก &gt; 50%</a:t>
                      </a:r>
                    </a:p>
                    <a:p>
                      <a:pPr marL="365760" lvl="1" indent="0">
                        <a:buNone/>
                      </a:pPr>
                      <a:r>
                        <a:rPr lang="th-TH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สวมเครื่องแต่งกาย(กางเกงขาสั้น)</a:t>
                      </a:r>
                    </a:p>
                    <a:p>
                      <a:pPr marL="365760" lvl="1" indent="0">
                        <a:buNone/>
                      </a:pPr>
                      <a:r>
                        <a:rPr lang="th-TH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สวมเครื่องแต่งกาย(รองเท้าแตะ)</a:t>
                      </a:r>
                    </a:p>
                    <a:p>
                      <a:pPr marL="365760" lvl="1" indent="0">
                        <a:buNone/>
                      </a:pPr>
                      <a:r>
                        <a:rPr lang="th-TH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นำของใส่เป้(เสื้อกันฝนใช้แล้วทิ้ง)</a:t>
                      </a:r>
                    </a:p>
                    <a:p>
                      <a:pPr marL="0" indent="0">
                        <a:buNone/>
                      </a:pPr>
                      <a:r>
                        <a:rPr lang="th-TH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ไม่เช่นนั้น</a:t>
                      </a:r>
                    </a:p>
                    <a:p>
                      <a:pPr marL="365760" lvl="1" indent="0">
                        <a:buNone/>
                      </a:pPr>
                      <a:r>
                        <a:rPr lang="th-TH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สวมเครื่องแต่งกาย(กางเกงยีนส์ขายาว)</a:t>
                      </a:r>
                    </a:p>
                    <a:p>
                      <a:pPr marL="365760" lvl="1" indent="0">
                        <a:buNone/>
                      </a:pPr>
                      <a:r>
                        <a:rPr lang="th-TH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สวมเครื่องแต่งกาย(ถุงเท้าสั้นสีแดง)</a:t>
                      </a:r>
                    </a:p>
                    <a:p>
                      <a:pPr marL="365760" lvl="1" indent="0">
                        <a:buNone/>
                      </a:pPr>
                      <a:r>
                        <a:rPr lang="th-TH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สวมเครื่องแต่งกาย(รองเท้าผ้าใบ)</a:t>
                      </a:r>
                    </a:p>
                    <a:p>
                      <a:pPr marL="0" indent="0">
                        <a:buNone/>
                      </a:pPr>
                      <a:r>
                        <a:rPr lang="th-TH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ถ้า อุณหภูมิ &gt; 30 เซลเซียส</a:t>
                      </a:r>
                    </a:p>
                    <a:p>
                      <a:pPr marL="365760" lvl="1" indent="0">
                        <a:buNone/>
                      </a:pPr>
                      <a:r>
                        <a:rPr lang="th-TH" sz="24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สวมเครื่องแต่งกาย(หมวกแก๊ปงานกีฬาโรงเรียน)</a:t>
                      </a:r>
                      <a:endParaRPr lang="en-US" sz="2400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802892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553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th-TH" sz="4400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r>
              <a:rPr lang="th-TH" sz="4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 </a:t>
            </a:r>
            <a:r>
              <a:rPr lang="en-US" sz="4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4.3 </a:t>
            </a:r>
            <a:r>
              <a:rPr lang="th-TH" sz="4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แต่งตัว</a:t>
            </a:r>
            <a:endParaRPr lang="en-US" sz="4400" dirty="0"/>
          </a:p>
        </p:txBody>
      </p:sp>
      <p:graphicFrame>
        <p:nvGraphicFramePr>
          <p:cNvPr id="8" name="ตัวแทนเนื้อหา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5030826"/>
              </p:ext>
            </p:extLst>
          </p:nvPr>
        </p:nvGraphicFramePr>
        <p:xfrm>
          <a:off x="784596" y="1556792"/>
          <a:ext cx="7662119" cy="490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100">
                  <a:extLst>
                    <a:ext uri="{9D8B030D-6E8A-4147-A177-3AD203B41FA5}">
                      <a16:colId xmlns:a16="http://schemas.microsoft.com/office/drawing/2014/main" xmlns="" val="3413311421"/>
                    </a:ext>
                  </a:extLst>
                </a:gridCol>
                <a:gridCol w="1404938">
                  <a:extLst>
                    <a:ext uri="{9D8B030D-6E8A-4147-A177-3AD203B41FA5}">
                      <a16:colId xmlns:a16="http://schemas.microsoft.com/office/drawing/2014/main" xmlns="" val="2617662396"/>
                    </a:ext>
                  </a:extLst>
                </a:gridCol>
                <a:gridCol w="960438">
                  <a:extLst>
                    <a:ext uri="{9D8B030D-6E8A-4147-A177-3AD203B41FA5}">
                      <a16:colId xmlns:a16="http://schemas.microsoft.com/office/drawing/2014/main" xmlns="" val="1823209361"/>
                    </a:ext>
                  </a:extLst>
                </a:gridCol>
                <a:gridCol w="1176337">
                  <a:extLst>
                    <a:ext uri="{9D8B030D-6E8A-4147-A177-3AD203B41FA5}">
                      <a16:colId xmlns:a16="http://schemas.microsoft.com/office/drawing/2014/main" xmlns="" val="1200017119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xmlns="" val="563131186"/>
                    </a:ext>
                  </a:extLst>
                </a:gridCol>
                <a:gridCol w="1504206">
                  <a:extLst>
                    <a:ext uri="{9D8B030D-6E8A-4147-A177-3AD203B41FA5}">
                      <a16:colId xmlns:a16="http://schemas.microsoft.com/office/drawing/2014/main" xmlns="" val="1346933170"/>
                    </a:ext>
                  </a:extLst>
                </a:gridCol>
              </a:tblGrid>
              <a:tr h="17714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chemeClr val="bg1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</a:t>
                      </a:r>
                      <a:endParaRPr lang="th-TH" sz="2800" dirty="0">
                        <a:solidFill>
                          <a:schemeClr val="bg1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chemeClr val="bg1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กางกาง</a:t>
                      </a:r>
                      <a:r>
                        <a:rPr lang="th-TH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/</a:t>
                      </a:r>
                      <a:endParaRPr lang="en-US" sz="2800" b="1" i="0" u="none" strike="noStrike" dirty="0" smtClean="0">
                        <a:solidFill>
                          <a:schemeClr val="bg1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กระโปรง</a:t>
                      </a:r>
                      <a:endParaRPr lang="th-TH" sz="2800" dirty="0">
                        <a:solidFill>
                          <a:schemeClr val="bg1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chemeClr val="bg1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ร้องเท้า</a:t>
                      </a:r>
                      <a:endParaRPr lang="th-TH" sz="2800" dirty="0">
                        <a:solidFill>
                          <a:schemeClr val="bg1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chemeClr val="bg1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หมวก</a:t>
                      </a:r>
                      <a:endParaRPr lang="th-TH" sz="2800">
                        <a:solidFill>
                          <a:schemeClr val="bg1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chemeClr val="bg1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ถุงเท้า</a:t>
                      </a:r>
                      <a:endParaRPr lang="th-TH" sz="2800">
                        <a:solidFill>
                          <a:schemeClr val="bg1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chemeClr val="bg1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เสื้อกันฝน</a:t>
                      </a:r>
                      <a:endParaRPr lang="th-TH" sz="2800" dirty="0">
                        <a:solidFill>
                          <a:schemeClr val="bg1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77240838"/>
                  </a:ext>
                </a:extLst>
              </a:tr>
              <a:tr h="653691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เสื้อเชิ้ต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แขน</a:t>
                      </a: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ยาว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กางเกง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ขา</a:t>
                      </a: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สั้น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รองเท้า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แตะ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หมวก</a:t>
                      </a: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แก๊ป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งานกีฬา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โรงเรียน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ถุง</a:t>
                      </a: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เท้า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นักเรียน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เสื้อกัน</a:t>
                      </a: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ฝน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ครึ่ง</a:t>
                      </a: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ตัว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46667279"/>
                  </a:ext>
                </a:extLst>
              </a:tr>
              <a:tr h="155006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</a:t>
                      </a: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ยืด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คอ</a:t>
                      </a: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กลม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กางเกง</a:t>
                      </a: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ยีนส์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ขา</a:t>
                      </a: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ยาว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รองเท้า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ผ้าใบ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หมวก</a:t>
                      </a: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สาน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ไม้</a:t>
                      </a: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ไผ่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ถุงเท้า</a:t>
                      </a: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สั้น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สี</a:t>
                      </a: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แดง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เสื้อกัน</a:t>
                      </a: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ฝน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เต็ม</a:t>
                      </a: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ตัว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27824276"/>
                  </a:ext>
                </a:extLst>
              </a:tr>
              <a:tr h="15525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กัน</a:t>
                      </a: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หนาว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กระโปรงยาว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รองเท้า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นักเรียน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หมวก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ไหม</a:t>
                      </a: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พรม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ถุง</a:t>
                      </a: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เท้า</a:t>
                      </a:r>
                      <a:endParaRPr lang="en-US" sz="2800" b="0" i="0" u="none" strike="noStrike" dirty="0" smtClean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บาง</a:t>
                      </a: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ครึ่งแข้ง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เสื้อกันฝนใช้แล้วทิ้ง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4896062"/>
                  </a:ext>
                </a:extLst>
              </a:tr>
              <a:tr h="182647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เสื้อยืดคอวี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กางเกงกีฬา</a:t>
                      </a:r>
                      <a:endParaRPr lang="th-TH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2800" i="0" dirty="0">
                        <a:solidFill>
                          <a:srgbClr val="0070C0"/>
                        </a:solidFill>
                        <a:effectLst/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93948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629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ให้นักเรียนศึกษา</a:t>
            </a: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ตัวอย่างที่ </a:t>
            </a: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</a:t>
            </a:r>
            <a:r>
              <a:rPr lang="en-US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8</a:t>
            </a: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</a:p>
          <a:p>
            <a:pPr marL="0" indent="0" algn="ctr" fontAlgn="base">
              <a:buNone/>
            </a:pP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บ่อเลี้ยงปลาวาเลนไทน์ จาก</a:t>
            </a: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</a:t>
            </a: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เรียน</a:t>
            </a:r>
            <a:endParaRPr lang="en-US" sz="40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/>
          <a:srcRect r="60563"/>
          <a:stretch/>
        </p:blipFill>
        <p:spPr>
          <a:xfrm>
            <a:off x="2951820" y="3284984"/>
            <a:ext cx="3240360" cy="2722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3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1143000"/>
          </a:xfrm>
        </p:spPr>
        <p:txBody>
          <a:bodyPr anchor="t">
            <a:normAutofit/>
          </a:bodyPr>
          <a:lstStyle/>
          <a:p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 </a:t>
            </a:r>
            <a:r>
              <a:rPr lang="en-US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1.8 </a:t>
            </a: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บ่อเลี้ยงปลาวาเลนไทน์</a:t>
            </a:r>
            <a:endParaRPr lang="en-US" sz="4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995936" y="2250604"/>
            <a:ext cx="4690864" cy="3293720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361950" algn="l"/>
              </a:tabLst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ครูล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ลิตาให้คนงานขุดบ่อเลี้ยงปลารูปหัวใจในสวนของโรงเรียน บ่อเลี้ยงปลามีความ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ลึก </a:t>
            </a:r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d 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เมตร และความยาวด้าน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เมตร ครูลลิตาต้องการทราบว่าต้องใช้น้ำปริมาณเท่าใดเพื่อเติมบ่อให้เต็ม ให้นักเรียนออกแบบอัลกอริทึมในการคำนวณปริมาตรน้ำที่ต้องการ</a:t>
            </a:r>
            <a:endParaRPr lang="en-US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en-US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" name="รูปภาพ 5"/>
          <p:cNvPicPr>
            <a:picLocks noChangeAspect="1"/>
          </p:cNvPicPr>
          <p:nvPr/>
        </p:nvPicPr>
        <p:blipFill rotWithShape="1">
          <a:blip r:embed="rId2"/>
          <a:srcRect r="60563"/>
          <a:stretch/>
        </p:blipFill>
        <p:spPr>
          <a:xfrm>
            <a:off x="447204" y="2276872"/>
            <a:ext cx="3240360" cy="2722429"/>
          </a:xfrm>
          <a:prstGeom prst="rect">
            <a:avLst/>
          </a:prstGeom>
        </p:spPr>
      </p:pic>
      <p:sp>
        <p:nvSpPr>
          <p:cNvPr id="4" name="Rounded Rectangle 3">
            <a:hlinkClick r:id="rId3" action="ppaction://hlinkpres?slideindex=1&amp;slidetitle="/>
          </p:cNvPr>
          <p:cNvSpPr/>
          <p:nvPr/>
        </p:nvSpPr>
        <p:spPr>
          <a:xfrm>
            <a:off x="2411760" y="5445224"/>
            <a:ext cx="4392488" cy="72008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>
                <a:solidFill>
                  <a:schemeClr val="tx1"/>
                </a:solidFill>
              </a:rPr>
              <a:t>คลิกเพื่อศึกษาคำธิบายเพิ่มเติม</a:t>
            </a:r>
            <a:endParaRPr lang="th-T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26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กิจกรรมท้ายบท</a:t>
            </a:r>
            <a:endParaRPr lang="en-US" sz="4800" dirty="0"/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857328"/>
              </p:ext>
            </p:extLst>
          </p:nvPr>
        </p:nvGraphicFramePr>
        <p:xfrm>
          <a:off x="457200" y="1847088"/>
          <a:ext cx="6131024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31024">
                  <a:extLst>
                    <a:ext uri="{9D8B030D-6E8A-4147-A177-3AD203B41FA5}">
                      <a16:colId xmlns:a16="http://schemas.microsoft.com/office/drawing/2014/main" xmlns="" val="18404791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th-TH" sz="4000" b="1" kern="1200" dirty="0" smtClean="0">
                          <a:solidFill>
                            <a:srgbClr val="0033CC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     ที่หมู่บ้านจัดงานฉลองวันปีใหม่ นักเรียนได้รับมอบหมายให้ล้างจานจำนวนมาก จานทุกจานมีขนาดเท่ากันเมื่อล้างเสร็จแล้วจะต้องเก็บในกล่องที่สามารถบรรจุจานได้ 3 ตั้ง ตั้งละ 10 ใบ ให้นักเรียนเขียนอัลกอริทึมในการล้างจานและเก็บจานใส่กล่อง</a:t>
                      </a:r>
                      <a:endParaRPr kumimoji="0" lang="en-US" sz="4000" b="1" kern="1200" dirty="0">
                        <a:solidFill>
                          <a:srgbClr val="0033CC"/>
                        </a:solidFill>
                        <a:effectLst/>
                        <a:latin typeface="TH Niramit AS" panose="02000506000000020004" pitchFamily="2" charset="-34"/>
                        <a:ea typeface="+mn-ea"/>
                        <a:cs typeface="TH Niramit AS" panose="02000506000000020004" pitchFamily="2" charset="-34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56400822"/>
                  </a:ext>
                </a:extLst>
              </a:tr>
            </a:tbl>
          </a:graphicData>
        </a:graphic>
      </p:graphicFrame>
      <p:pic>
        <p:nvPicPr>
          <p:cNvPr id="7170" name="Picture 2" descr="Washing Dishes by oksmit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575422"/>
            <a:ext cx="2160480" cy="266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76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หัวข้อ"/>
          <p:cNvSpPr txBox="1"/>
          <p:nvPr/>
        </p:nvSpPr>
        <p:spPr>
          <a:xfrm>
            <a:off x="912019" y="548680"/>
            <a:ext cx="6034627" cy="92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600" dirty="0">
                <a:solidFill>
                  <a:schemeClr val="tx1"/>
                </a:solidFill>
              </a:rPr>
              <a:t>กิจกรรม</a:t>
            </a:r>
            <a:endParaRPr sz="46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510" y="1368931"/>
            <a:ext cx="8433994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3100" dirty="0">
                <a:latin typeface="TH Niramit AS" panose="02000506000000020004" pitchFamily="2" charset="-34"/>
                <a:cs typeface="TH Niramit AS" panose="02000506000000020004" pitchFamily="2" charset="-34"/>
              </a:rPr>
              <a:t>	สื่อสารเนื้อเพลง หากพวกเรากำลังสบาย ต่อไปนี้ให้กระชับมากขึ้น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510" y="1787315"/>
            <a:ext cx="8433994" cy="44651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38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en-US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“</a:t>
            </a:r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หากพวกเรากำลังสบาย จงปรบมือพลัน หากพวกเรากำลังสบาย จงปรบมือพลัน หากพวกเรากำลังมีสุขปลดเปลื้องทุกข์ใด ๆ ทุกสิ่ง มัวประวิงอะไรกันเล่า จงปรบมือพลัน </a:t>
            </a:r>
          </a:p>
          <a:p>
            <a:pPr algn="l"/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หากพวกเรากำลังสบาย จงหัวเราะพลัน หากพวกเรากำลังสบาย จงหัวเราะพลัน หากพวกเรากำลังมีสุขปลดเปลื้องทุกข์ใด ๆ ทุกสิ่ง มัวประวิงอะไรกันเล่า จงหัวเราะพลัน </a:t>
            </a:r>
          </a:p>
          <a:p>
            <a:pPr algn="l"/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หากพวกเรากำลังสบาย กระทืบเท้าพลัน หากพวกเรากำลังสบาย กระทืบเท้าพลัน หากพวกเรากำลังมีสุขปลดเปลื้องทุกข์ใด ๆ ทุกสิ่ง มัวประวิงอะไรกันเล่า กระทืบเท้าพลัน</a:t>
            </a:r>
            <a:r>
              <a:rPr lang="en-US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”</a:t>
            </a:r>
            <a:endParaRPr lang="th-TH" sz="3100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42877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หัวข้อ"/>
          <p:cNvSpPr txBox="1"/>
          <p:nvPr/>
        </p:nvSpPr>
        <p:spPr>
          <a:xfrm>
            <a:off x="971600" y="426011"/>
            <a:ext cx="6034627" cy="92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600" dirty="0">
                <a:solidFill>
                  <a:schemeClr val="tx1"/>
                </a:solidFill>
              </a:rPr>
              <a:t>กิจกรรม</a:t>
            </a:r>
            <a:endParaRPr sz="46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510" y="1787315"/>
            <a:ext cx="8433994" cy="44651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38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en-US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“</a:t>
            </a:r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หากพวกเรากำลังสบาย จงปรบมือพลัน หากพวกเรากำลังสบาย จงปรบมือพลัน หากพวกเรากำลังมีสุขปลดเปลื้องทุกข์ใด ๆ ทุกสิ่ง มัวประวิงอะไรกันเล่า จงปรบมือพลัน </a:t>
            </a:r>
          </a:p>
          <a:p>
            <a:pPr algn="l"/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หากพวกเรากำลังสบาย จงหัวเราะพลัน หากพวกเรากำลังสบาย จงหัวเราะพลัน หากพวกเรากำลังมีสุขปลดเปลื้องทุกข์ใด ๆ ทุกสิ่ง มัวประวิงอะไรกันเล่า จงหัวเราะพลัน </a:t>
            </a:r>
          </a:p>
          <a:p>
            <a:pPr algn="l"/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หากพวกเรากำลังสบาย กระทืบเท้าพลัน หากพวกเรากำลังสบาย กระทืบเท้าพลัน หากพวกเรากำลังมีสุขปลดเปลื้องทุกข์ใด ๆ ทุกสิ่ง มัวประวิงอะไรกันเล่า กระทืบเท้าพลัน</a:t>
            </a:r>
            <a:r>
              <a:rPr lang="en-US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”</a:t>
            </a:r>
            <a:endParaRPr lang="th-TH" sz="3100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510" y="1368931"/>
            <a:ext cx="8433994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3100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ข้อความใดที่เหมือนกันบ้าง</a:t>
            </a:r>
          </a:p>
        </p:txBody>
      </p:sp>
    </p:spTree>
    <p:extLst>
      <p:ext uri="{BB962C8B-B14F-4D97-AF65-F5344CB8AC3E}">
        <p14:creationId xmlns:p14="http://schemas.microsoft.com/office/powerpoint/2010/main" val="305194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รูปภาพ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76152"/>
            <a:ext cx="7370272" cy="5077298"/>
          </a:xfrm>
          <a:prstGeom prst="rect">
            <a:avLst/>
          </a:prstGeom>
        </p:spPr>
      </p:pic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259632" y="704088"/>
            <a:ext cx="7427168" cy="1143000"/>
          </a:xfrm>
        </p:spPr>
        <p:txBody>
          <a:bodyPr anchor="t">
            <a:normAutofit/>
          </a:bodyPr>
          <a:lstStyle/>
          <a:p>
            <a:r>
              <a:rPr lang="th-TH" sz="4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ทบทวนแนวคิดเชิง</a:t>
            </a: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คำนวณ</a:t>
            </a:r>
            <a:endParaRPr lang="en-US" sz="4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1043608" y="3212976"/>
            <a:ext cx="2376264" cy="5040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Decomposition</a:t>
            </a:r>
            <a:endParaRPr lang="th-TH" sz="2800" b="1" dirty="0" smtClean="0">
              <a:solidFill>
                <a:srgbClr val="7030A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ตัวแทนเนื้อหา 2"/>
          <p:cNvSpPr txBox="1">
            <a:spLocks/>
          </p:cNvSpPr>
          <p:nvPr/>
        </p:nvSpPr>
        <p:spPr>
          <a:xfrm>
            <a:off x="1115616" y="5517232"/>
            <a:ext cx="1512168" cy="504056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A</a:t>
            </a:r>
            <a:r>
              <a:rPr lang="en-US" sz="28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bstraction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ตัวแทนเนื้อหา 2"/>
          <p:cNvSpPr txBox="1">
            <a:spLocks/>
          </p:cNvSpPr>
          <p:nvPr/>
        </p:nvSpPr>
        <p:spPr>
          <a:xfrm>
            <a:off x="6804248" y="5689073"/>
            <a:ext cx="1368152" cy="47623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70C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A</a:t>
            </a:r>
            <a:r>
              <a:rPr lang="en-US" sz="2800" b="1" dirty="0" smtClean="0">
                <a:solidFill>
                  <a:srgbClr val="0070C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lgorithm</a:t>
            </a:r>
          </a:p>
          <a:p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8" name="ตัวแทนเนื้อหา 2"/>
          <p:cNvSpPr txBox="1">
            <a:spLocks/>
          </p:cNvSpPr>
          <p:nvPr/>
        </p:nvSpPr>
        <p:spPr>
          <a:xfrm>
            <a:off x="6428792" y="3140968"/>
            <a:ext cx="2247664" cy="596886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chemeClr val="bg2">
                    <a:lumMod val="7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P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attern recognition</a:t>
            </a:r>
            <a:endParaRPr lang="en-US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03" y="584287"/>
            <a:ext cx="833794" cy="104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01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หัวข้อ"/>
          <p:cNvSpPr txBox="1"/>
          <p:nvPr/>
        </p:nvSpPr>
        <p:spPr>
          <a:xfrm>
            <a:off x="1201435" y="439831"/>
            <a:ext cx="6034627" cy="92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600" dirty="0">
                <a:solidFill>
                  <a:schemeClr val="tx1"/>
                </a:solidFill>
              </a:rPr>
              <a:t>กิจกรรม</a:t>
            </a:r>
            <a:endParaRPr sz="46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510" y="1368931"/>
            <a:ext cx="8433994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3100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ข้อความใดที่เหมือนกันบ้าง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510" y="1787315"/>
            <a:ext cx="8433994" cy="4465164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38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en-US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“</a:t>
            </a:r>
            <a:r>
              <a:rPr lang="th-TH" sz="3100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หากพวกเรากำลังสบาย </a:t>
            </a:r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จงปรบมือพลัน </a:t>
            </a:r>
            <a:r>
              <a:rPr lang="th-TH" sz="3100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หากพวกเรากำลังสบาย </a:t>
            </a:r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จงปรบมือพลัน </a:t>
            </a:r>
            <a:r>
              <a:rPr lang="th-TH" sz="3100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หากพวกเรากำลังมีสุขปลดเปลื้องทุกข์ใด ๆ ทุกสิ่ง มัวประวิงอะไรกันเล่า</a:t>
            </a:r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จงปรบมือพลัน </a:t>
            </a:r>
          </a:p>
          <a:p>
            <a:pPr algn="l"/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</a:t>
            </a:r>
            <a:r>
              <a:rPr lang="th-TH" sz="3100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หากพวกเรากำลังสบาย </a:t>
            </a:r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จงหัวเราะพลัน </a:t>
            </a:r>
            <a:r>
              <a:rPr lang="th-TH" sz="3100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หากพวกเรากำลังสบาย </a:t>
            </a:r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จงหัวเราะพลัน </a:t>
            </a:r>
            <a:r>
              <a:rPr lang="th-TH" sz="3100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หากพวกเรากำลังมีสุขปลดเปลื้องทุกข์ใด ๆ ทุกสิ่ง มัวประวิงอะไรกันเล่า </a:t>
            </a:r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จงหัวเราะพลัน </a:t>
            </a:r>
          </a:p>
          <a:p>
            <a:pPr algn="l"/>
            <a:r>
              <a:rPr lang="th-TH" sz="3100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หากพวกเรากำลังสบาย </a:t>
            </a:r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กระทืบเท้าพลัน </a:t>
            </a:r>
            <a:r>
              <a:rPr lang="th-TH" sz="3100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หากพวกเรากำลังสบาย </a:t>
            </a:r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กระทืบเท้าพลัน </a:t>
            </a:r>
            <a:r>
              <a:rPr lang="th-TH" sz="3100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หากพวกเรากำลังมีสุขปลดเปลื้องทุกข์ใด ๆ ทุกสิ่ง มัวประวิงอะไรกันเล่า </a:t>
            </a:r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กระทืบเท้าพลัน</a:t>
            </a:r>
            <a:r>
              <a:rPr lang="en-US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”</a:t>
            </a:r>
            <a:endParaRPr lang="th-TH" sz="3100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8287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หัวข้อ"/>
          <p:cNvSpPr txBox="1"/>
          <p:nvPr/>
        </p:nvSpPr>
        <p:spPr>
          <a:xfrm>
            <a:off x="910620" y="456985"/>
            <a:ext cx="6034627" cy="92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600" dirty="0">
                <a:solidFill>
                  <a:srgbClr val="C00000"/>
                </a:solidFill>
              </a:rPr>
              <a:t>กิจกรรม</a:t>
            </a:r>
            <a:endParaRPr sz="46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510" y="1090219"/>
            <a:ext cx="8433994" cy="10262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3100" dirty="0">
                <a:latin typeface="TH Niramit AS" panose="02000506000000020004" pitchFamily="2" charset="-34"/>
                <a:cs typeface="TH Niramit AS" panose="02000506000000020004" pitchFamily="2" charset="-34"/>
              </a:rPr>
              <a:t>	อัลกอริทึมในการสื่อสารเนื้อเพลง หากพวกเรากำลังสบาย ดังต่อไปนี้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9878" y="2032574"/>
            <a:ext cx="6161150" cy="223618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ขั้นตอนหลัก </a:t>
            </a:r>
          </a:p>
          <a:p>
            <a:pPr algn="l"/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	ร้องเพลงดังนี้</a:t>
            </a:r>
          </a:p>
          <a:p>
            <a:pPr indent="442004"/>
            <a:r>
              <a:rPr lang="th-TH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หากพวกเรากำลังสบาย (จงปรบมือพลัน)</a:t>
            </a:r>
          </a:p>
          <a:p>
            <a:pPr indent="442004"/>
            <a:r>
              <a:rPr lang="th-TH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หากพวกเรากำลังสบาย (จงหัวเราะพลัน) </a:t>
            </a:r>
          </a:p>
          <a:p>
            <a:pPr indent="442004"/>
            <a:r>
              <a:rPr lang="th-TH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หากพวกเรากำลังสบาย (กระทืบเท้าพลัน)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9878" y="4420247"/>
            <a:ext cx="6161150" cy="180337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</a:t>
            </a:r>
            <a:r>
              <a:rPr lang="th-TH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หากพวกเรากำลังสบาย (</a:t>
            </a:r>
            <a:r>
              <a:rPr lang="en-US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x)</a:t>
            </a:r>
            <a:r>
              <a:rPr lang="th-TH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</a:p>
          <a:p>
            <a:pPr algn="l"/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dirty="0">
                <a:ln>
                  <a:solidFill>
                    <a:srgbClr val="C00000"/>
                  </a:solidFill>
                </a:ln>
                <a:latin typeface="TH Niramit AS" panose="02000506000000020004" pitchFamily="2" charset="-34"/>
                <a:cs typeface="TH Niramit AS" panose="02000506000000020004" pitchFamily="2" charset="-34"/>
              </a:rPr>
              <a:t>1) หากพวกเรากำลังสบาย </a:t>
            </a:r>
            <a:r>
              <a:rPr lang="en-US" dirty="0">
                <a:ln>
                  <a:solidFill>
                    <a:srgbClr val="C00000"/>
                  </a:solidFill>
                </a:ln>
                <a:latin typeface="TH Niramit AS" panose="02000506000000020004" pitchFamily="2" charset="-34"/>
                <a:cs typeface="TH Niramit AS" panose="02000506000000020004" pitchFamily="2" charset="-34"/>
              </a:rPr>
              <a:t>  x</a:t>
            </a:r>
            <a:r>
              <a:rPr lang="th-TH" dirty="0">
                <a:ln>
                  <a:solidFill>
                    <a:srgbClr val="C00000"/>
                  </a:solidFill>
                </a:ln>
                <a:latin typeface="TH Niramit AS" panose="02000506000000020004" pitchFamily="2" charset="-34"/>
                <a:cs typeface="TH Niramit AS" panose="02000506000000020004" pitchFamily="2" charset="-34"/>
              </a:rPr>
              <a:t>  จำนวน 2 รอบ</a:t>
            </a:r>
            <a:endParaRPr lang="en-US" dirty="0">
              <a:ln>
                <a:solidFill>
                  <a:srgbClr val="C00000"/>
                </a:solidFill>
              </a:ln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dirty="0">
                <a:ln>
                  <a:solidFill>
                    <a:srgbClr val="C00000"/>
                  </a:solidFill>
                </a:ln>
                <a:latin typeface="TH Niramit AS" panose="02000506000000020004" pitchFamily="2" charset="-34"/>
                <a:cs typeface="TH Niramit AS" panose="02000506000000020004" pitchFamily="2" charset="-34"/>
              </a:rPr>
              <a:t>	2) หากพวกเรากำลังมีสุขปลดเปลื้องทุกข์ใด ๆ ทุกสิ่ง </a:t>
            </a:r>
          </a:p>
          <a:p>
            <a:pPr algn="l"/>
            <a:r>
              <a:rPr lang="th-TH" dirty="0">
                <a:ln>
                  <a:solidFill>
                    <a:srgbClr val="C00000"/>
                  </a:solidFill>
                </a:ln>
                <a:latin typeface="TH Niramit AS" panose="02000506000000020004" pitchFamily="2" charset="-34"/>
                <a:cs typeface="TH Niramit AS" panose="02000506000000020004" pitchFamily="2" charset="-34"/>
              </a:rPr>
              <a:t>          มัวประวิงอะไรกันเล่า </a:t>
            </a:r>
            <a:r>
              <a:rPr lang="en-US" dirty="0">
                <a:ln>
                  <a:solidFill>
                    <a:srgbClr val="C00000"/>
                  </a:solidFill>
                </a:ln>
                <a:latin typeface="TH Niramit AS" panose="02000506000000020004" pitchFamily="2" charset="-34"/>
                <a:cs typeface="TH Niramit AS" panose="02000506000000020004" pitchFamily="2" charset="-34"/>
              </a:rPr>
              <a:t> x</a:t>
            </a:r>
            <a:r>
              <a:rPr lang="th-TH" u="sng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824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หัวข้อ"/>
          <p:cNvSpPr txBox="1"/>
          <p:nvPr/>
        </p:nvSpPr>
        <p:spPr>
          <a:xfrm>
            <a:off x="3683581" y="325214"/>
            <a:ext cx="6034627" cy="15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dirty="0" smtClean="0">
                <a:solidFill>
                  <a:srgbClr val="C00000"/>
                </a:solidFill>
              </a:rPr>
              <a:t>สรุป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7824" y="3148613"/>
            <a:ext cx="3095909" cy="656907"/>
          </a:xfrm>
          <a:prstGeom prst="rect">
            <a:avLst/>
          </a:prstGeom>
          <a:solidFill>
            <a:srgbClr val="C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th-TH" sz="3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แนวคิด</a:t>
            </a:r>
            <a:r>
              <a:rPr lang="th-TH" sz="3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เชิงคำนวณ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5405" y="1562569"/>
            <a:ext cx="3324713" cy="933906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การแบ่งปัญหาใหญ่</a:t>
            </a:r>
            <a:b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เป็นปัญหาย่อย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5252" y="4316241"/>
            <a:ext cx="3694125" cy="591508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th-TH" sz="3400" dirty="0">
                <a:latin typeface="TH Niramit AS" panose="02000506000000020004" pitchFamily="2" charset="-34"/>
                <a:cs typeface="TH Niramit AS" panose="02000506000000020004" pitchFamily="2" charset="-34"/>
              </a:rPr>
              <a:t>	การพิจารณารูปแบบ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33858" y="1578095"/>
            <a:ext cx="3694125" cy="591508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th-TH" sz="3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3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คิดเชิงนามธรรม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53833" y="4377169"/>
            <a:ext cx="3694125" cy="595352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/>
            <a:r>
              <a:rPr lang="th-TH" sz="3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3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ออกแบบอัลกอริทึม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5405" y="5555796"/>
            <a:ext cx="8069514" cy="7492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th-TH" sz="2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ในการแก้ปัญหา</a:t>
            </a:r>
            <a:r>
              <a:rPr lang="en-US" sz="2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โดยใช้องค์ประกอบทั้ง 4 นั้น อาจไม่ได้นำมาใช้ตามลำดับ หรือใช้ครบทุกองค์ประกอบ </a:t>
            </a:r>
          </a:p>
          <a:p>
            <a:pPr algn="ctr" defTabSz="410751" hangingPunct="0"/>
            <a:r>
              <a:rPr lang="th-TH" sz="2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บางปัญหาอาจมีการพิจารณาหลายองค์ประกอบไปพร้อมกัน</a:t>
            </a:r>
            <a:endParaRPr lang="th-TH" sz="2200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92555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23528" y="1988840"/>
            <a:ext cx="6264696" cy="41044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th-TH" sz="6000" b="1" dirty="0" smtClean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 algn="ctr">
              <a:buNone/>
            </a:pPr>
            <a:r>
              <a:rPr lang="th-TH" sz="8800" b="1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ทำแบบทดสอบ</a:t>
            </a:r>
            <a:endParaRPr lang="th-TH" sz="8800" b="1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124794"/>
            <a:ext cx="3048992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17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แบบทดสอบ แนวคิดเชิงคำนวณ</a:t>
            </a:r>
            <a:endParaRPr lang="en-US" sz="4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ให้นักเรียนออกแบบวิธีแก้ปัญหาสถานการณ์ต่อไปนี้โดยใช้แนวคิดเชิงคำนวณ</a:t>
            </a:r>
          </a:p>
          <a:p>
            <a:pPr marL="0" indent="0">
              <a:buNone/>
            </a:pPr>
            <a:endParaRPr lang="th-TH" sz="2800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57960"/>
              </p:ext>
            </p:extLst>
          </p:nvPr>
        </p:nvGraphicFramePr>
        <p:xfrm>
          <a:off x="3635896" y="2780928"/>
          <a:ext cx="4608512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512">
                  <a:extLst>
                    <a:ext uri="{9D8B030D-6E8A-4147-A177-3AD203B41FA5}">
                      <a16:colId xmlns:a16="http://schemas.microsoft.com/office/drawing/2014/main" xmlns="" val="18404791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th-TH" sz="2800" b="1" dirty="0" smtClean="0">
                          <a:solidFill>
                            <a:srgbClr val="0033CC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สถานการณ์</a:t>
                      </a:r>
                      <a:endParaRPr lang="th-TH" sz="2800" dirty="0" smtClean="0">
                        <a:solidFill>
                          <a:srgbClr val="0033CC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th-TH" sz="2800" b="0" dirty="0" smtClean="0">
                          <a:solidFill>
                            <a:srgbClr val="0033CC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       สมมติว่านักเรียนเป็นเจ้าของกิจการตู้เติมเงินหยอดเหรียญ กำลังประสบปัญหาการนับเหรียญจำนวนมาก ก่อนนำไปฝากกับธนาคาร เหรียญที่ได้มาคละกันมีมูลค่าตั้งแต่ 1 บาท 2 บาท 5 บาท และ 1</a:t>
                      </a:r>
                      <a:r>
                        <a:rPr lang="en-US" sz="2800" b="0" dirty="0" smtClean="0">
                          <a:solidFill>
                            <a:srgbClr val="0033CC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0</a:t>
                      </a:r>
                      <a:r>
                        <a:rPr lang="en-US" sz="2800" b="0" baseline="0" dirty="0" smtClean="0">
                          <a:solidFill>
                            <a:srgbClr val="0033CC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lang="th-TH" sz="2800" b="0" dirty="0" smtClean="0">
                          <a:solidFill>
                            <a:srgbClr val="0033CC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บาท ให้ใช้แนวคิดเชิงคำนวณในการหายอดรวมเงินทั้งหมด</a:t>
                      </a:r>
                      <a:endParaRPr lang="en-US" sz="2800" dirty="0">
                        <a:solidFill>
                          <a:srgbClr val="0033CC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56400822"/>
                  </a:ext>
                </a:extLst>
              </a:tr>
            </a:tbl>
          </a:graphicData>
        </a:graphic>
      </p:graphicFrame>
      <p:pic>
        <p:nvPicPr>
          <p:cNvPr id="8194" name="Picture 2" descr="money grabber by johnny_automat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48" y="3861048"/>
            <a:ext cx="2682478" cy="216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52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th-TH" sz="4800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br>
              <a:rPr lang="th-TH" sz="4800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แบบทดสอบ แนวคิดเชิงคำนวณ</a:t>
            </a:r>
            <a:endParaRPr lang="en-US" sz="4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2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แบ่งปัญหาใหญ่เป็นปัญหาย่อย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628650" indent="-266700"/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ยอดเงิน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เหรียญ 1 บาท ทั้งหมดเป็นเท่าไหร่</a:t>
            </a:r>
          </a:p>
          <a:p>
            <a:pPr marL="628650" indent="-266700"/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ยอดเงินเหรียญ 2 บาท ทั้งหมดเป็นเท่าไหร่</a:t>
            </a:r>
          </a:p>
          <a:p>
            <a:pPr marL="628650" indent="-266700"/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ยอดเงินเหรียญ 5 บาท ทั้งหมดเป็นเท่าไหร่</a:t>
            </a:r>
          </a:p>
          <a:p>
            <a:pPr marL="628650" indent="-266700"/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ยอดเงินเหรียญ 10 บาท ทั้งหมดเป็นเท่าไหร่</a:t>
            </a:r>
          </a:p>
          <a:p>
            <a:pPr marL="628650" indent="-266700"/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เงินทั้งหมดมีกี่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บาท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2800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5336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th-TH" sz="4800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br>
              <a:rPr lang="th-TH" sz="4800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แบบทดสอบ แนวคิดเชิงคำนวณ </a:t>
            </a:r>
            <a:r>
              <a:rPr lang="en-US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ต่อ)</a:t>
            </a:r>
            <a:endParaRPr lang="en-US" sz="4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การพิจารณารูปแบบ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628650" indent="-266700"/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ยอดเงินเหรียญ 1 บาททั้งหมด = จำนวนเหรียญ 1 บาท</a:t>
            </a:r>
          </a:p>
          <a:p>
            <a:pPr marL="628650" indent="-266700"/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ยอดเงินเหรียญ 2 บาททั้งหมด = จำนวนเหรียญ 2 บาท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2</a:t>
            </a:r>
          </a:p>
          <a:p>
            <a:pPr marL="628650" indent="-266700"/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ยอดเงินเหรียญ 5 บาททั้งหมด = จำนวนเหรียญ 5 บาท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5</a:t>
            </a:r>
          </a:p>
          <a:p>
            <a:pPr marL="628650" indent="-266700"/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ยอดเงินเหรียญ 10 บาททั้งหมด = จำนวนเหรียญ 10 บาท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10</a:t>
            </a:r>
          </a:p>
          <a:p>
            <a:pPr marL="628650" indent="-266700"/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จำนวนเงินที่ต้องฝากธนาคาร = ยอดเงินเหรียญ 1 บาททั้งหมด + ยอดเงินเหรียญ 2 บาททั้งหมด + ยอดเงินเหรียญ 5 บาททั้งหมด + ยอดเงินเหรียญ 10 บาท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ทั้งหมด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2800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82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th-TH" sz="4800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br>
              <a:rPr lang="th-TH" sz="4800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แบบทดสอบ แนวคิดเชิงคำนวณ </a:t>
            </a:r>
            <a:r>
              <a:rPr lang="en-US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ต่อ)</a:t>
            </a:r>
            <a:endParaRPr lang="en-US" sz="4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2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การคิดเชิงนามธรรม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361950">
              <a:buNone/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ยอดเงินทั้งหมด = (จำนวนเหรียญ 1 บาท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1</a:t>
            </a:r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+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จำนวนเหรียญ 2 บาท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2</a:t>
            </a:r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+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จำนวนเหรียญ 5 บาท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5) + (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จำนวนเหรียญ 10 บาท </a:t>
            </a:r>
            <a:r>
              <a:rPr lang="en-US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x 10)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2800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8045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th-TH" sz="4800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br>
              <a:rPr lang="th-TH" sz="4800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แบบทดสอบ แนวคิดเชิงคำนวณ </a:t>
            </a:r>
            <a:r>
              <a:rPr lang="en-US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ต่อ)</a:t>
            </a:r>
            <a:endParaRPr lang="en-US" sz="4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23528" y="1991104"/>
            <a:ext cx="8229600" cy="46782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 </a:t>
            </a:r>
            <a:endParaRPr lang="en-US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</a:t>
            </a:r>
            <a:r>
              <a:rPr lang="th-TH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หลัก : </a:t>
            </a:r>
          </a:p>
          <a:p>
            <a:pPr marL="542925" lvl="1" indent="-177800" fontAlgn="base">
              <a:buClrTx/>
              <a:buAutoNum type="arabicPeriod"/>
            </a:pPr>
            <a:r>
              <a:rPr lang="th-TH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ยอดเงิน</a:t>
            </a:r>
            <a:r>
              <a:rPr lang="th-TH" sz="2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รวม = คิดยอดเงินเหรียญ 1 บาท + คิดยอดเงินเหรียญ 2 </a:t>
            </a:r>
            <a:r>
              <a:rPr lang="th-TH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บาท</a:t>
            </a:r>
            <a:r>
              <a:rPr lang="en-US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+ </a:t>
            </a:r>
            <a:r>
              <a:rPr lang="th-TH" sz="2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คิดยอดเงินเหรียญ 5 บาท + คิดยอดเงินเหรียญ 10 </a:t>
            </a:r>
            <a:r>
              <a:rPr lang="th-TH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บาท</a:t>
            </a:r>
            <a:endParaRPr lang="en-US" sz="26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542925" lvl="1" indent="-177800" fontAlgn="base">
              <a:buClrTx/>
              <a:buAutoNum type="arabicPeriod"/>
            </a:pPr>
            <a:r>
              <a:rPr lang="th-TH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แสดง</a:t>
            </a:r>
            <a:r>
              <a:rPr lang="th-TH" sz="2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ยอดเงินรวม</a:t>
            </a:r>
          </a:p>
          <a:p>
            <a:pPr marL="0" indent="0">
              <a:buNone/>
            </a:pPr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จบ</a:t>
            </a:r>
            <a:endParaRPr lang="en-US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</a:t>
            </a:r>
            <a:r>
              <a:rPr lang="th-TH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ย่อย : 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 คิดยอดเงินเหรียญมูลค่า </a:t>
            </a:r>
            <a:r>
              <a:rPr lang="en-US" dirty="0">
                <a:latin typeface="TH Niramit AS" panose="02000506000000020004" pitchFamily="2" charset="-34"/>
                <a:cs typeface="TH Niramit AS" panose="02000506000000020004" pitchFamily="2" charset="-34"/>
              </a:rPr>
              <a:t>b 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บาท  </a:t>
            </a:r>
          </a:p>
          <a:p>
            <a:pPr marL="542925" lvl="1" indent="-177800" fontAlgn="base">
              <a:buClrTx/>
              <a:buFont typeface="+mj-lt"/>
              <a:buAutoNum type="arabicPeriod"/>
            </a:pPr>
            <a:r>
              <a:rPr lang="th-TH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นับจำนวนเหรียญ  </a:t>
            </a:r>
            <a:r>
              <a:rPr lang="en-US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b </a:t>
            </a:r>
            <a:r>
              <a:rPr lang="th-TH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บาท</a:t>
            </a:r>
          </a:p>
          <a:p>
            <a:pPr marL="542925" lvl="1" indent="-177800" fontAlgn="base">
              <a:buClrTx/>
              <a:buFont typeface="+mj-lt"/>
              <a:buAutoNum type="arabicPeriod"/>
            </a:pPr>
            <a:r>
              <a:rPr lang="th-TH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ยอดเงิน</a:t>
            </a:r>
            <a:r>
              <a:rPr lang="en-US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=</a:t>
            </a:r>
            <a:r>
              <a:rPr lang="en-US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มูลค่า </a:t>
            </a:r>
            <a:r>
              <a:rPr lang="en-US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b </a:t>
            </a:r>
            <a:r>
              <a:rPr lang="th-TH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บาท </a:t>
            </a:r>
            <a:r>
              <a:rPr lang="en-US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จำนวนเหรียญ</a:t>
            </a:r>
          </a:p>
          <a:p>
            <a:pPr marL="0" indent="0">
              <a:buNone/>
            </a:pPr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จบ</a:t>
            </a:r>
            <a:endParaRPr lang="th-TH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2856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392627"/>
              </p:ext>
            </p:extLst>
          </p:nvPr>
        </p:nvGraphicFramePr>
        <p:xfrm>
          <a:off x="3426927" y="2689000"/>
          <a:ext cx="5036096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6096">
                  <a:extLst>
                    <a:ext uri="{9D8B030D-6E8A-4147-A177-3AD203B41FA5}">
                      <a16:colId xmlns:a16="http://schemas.microsoft.com/office/drawing/2014/main" xmlns="" val="1742995302"/>
                    </a:ext>
                  </a:extLst>
                </a:gridCol>
              </a:tblGrid>
              <a:tr h="3107635">
                <a:tc>
                  <a:txBody>
                    <a:bodyPr/>
                    <a:lstStyle/>
                    <a:p>
                      <a:pPr algn="ctr"/>
                      <a:r>
                        <a:rPr kumimoji="0" lang="th-TH" sz="4000" b="1" i="0" u="none" strike="noStrike" kern="1200" dirty="0" smtClean="0">
                          <a:solidFill>
                            <a:srgbClr val="0033CC"/>
                          </a:solidFill>
                          <a:effectLst/>
                          <a:latin typeface="TH Niramit AS" panose="02000506000000020004" pitchFamily="2" charset="-34"/>
                          <a:ea typeface="+mn-ea"/>
                          <a:cs typeface="TH Niramit AS" panose="02000506000000020004" pitchFamily="2" charset="-34"/>
                        </a:rPr>
                        <a:t>ปัญหาหรือการทำงานในชีวิตประจำวันมีอะไรบ้างที่สามารถนำแนวคิดเชิงคำนวณมาใช้แล้วทำให้การแก้ปัญหามีประสิทธิภาพมากขึ้น </a:t>
                      </a:r>
                      <a:endParaRPr lang="en-US" sz="4000" b="1" dirty="0">
                        <a:solidFill>
                          <a:srgbClr val="0033CC"/>
                        </a:solidFill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15423103"/>
                  </a:ext>
                </a:extLst>
              </a:tr>
            </a:tbl>
          </a:graphicData>
        </a:graphic>
      </p:graphicFrame>
      <p:grpSp>
        <p:nvGrpSpPr>
          <p:cNvPr id="6" name="Group 1"/>
          <p:cNvGrpSpPr/>
          <p:nvPr/>
        </p:nvGrpSpPr>
        <p:grpSpPr>
          <a:xfrm>
            <a:off x="690623" y="806847"/>
            <a:ext cx="7772400" cy="1470025"/>
            <a:chOff x="1115616" y="1401647"/>
            <a:chExt cx="7772400" cy="1470025"/>
          </a:xfrm>
        </p:grpSpPr>
        <p:sp>
          <p:nvSpPr>
            <p:cNvPr id="7" name="Title 1"/>
            <p:cNvSpPr txBox="1">
              <a:spLocks/>
            </p:cNvSpPr>
            <p:nvPr/>
          </p:nvSpPr>
          <p:spPr>
            <a:xfrm>
              <a:off x="1115616" y="1401647"/>
              <a:ext cx="7772400" cy="14700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7200" b="1" kern="120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th-TH" sz="4400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ชวนคิด</a:t>
              </a:r>
              <a:endParaRPr lang="th-TH" sz="4400" dirty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pic>
          <p:nvPicPr>
            <p:cNvPr id="8" name="Picture 2" descr="C:\Users\tkron\Downloads\pic-actPowerCSM1\ชวนคิด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2" y="1471051"/>
              <a:ext cx="1152128" cy="1389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8" name="Picture 4" descr="Thinking about writing by hypoco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2550144" cy="353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81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ให้นักเรียนศึกษา</a:t>
            </a: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ตัวอย่างที่ 1.7 </a:t>
            </a: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เต้น</a:t>
            </a: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ตาม</a:t>
            </a: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จังหวะ </a:t>
            </a:r>
          </a:p>
          <a:p>
            <a:pPr marL="0" indent="0" algn="ctr" fontAlgn="base">
              <a:buNone/>
            </a:pP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จาก</a:t>
            </a: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</a:t>
            </a: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เรียน</a:t>
            </a:r>
            <a:endParaRPr lang="en-US" sz="40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2052" name="Picture 4" descr="Handbag Dancing by GD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575" y="3284984"/>
            <a:ext cx="2866849" cy="293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09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 </a:t>
            </a:r>
            <a:r>
              <a:rPr lang="en-US" sz="4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1.7 </a:t>
            </a:r>
            <a:r>
              <a:rPr lang="th-TH" sz="4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เต้นตามจังหวะ</a:t>
            </a:r>
            <a:endParaRPr lang="en-US" sz="4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	พิจารณาหารูปแบบของท่าเต้นตามจังหวะด้วยการก้าวเท้าตอไปนี้ เพื่อใหเพื่อนของนักเรียนเต้นตามได้และผิดพลาดน้อยที่สุด โดยใหบอกเป็นขั้นตอนที่กระชับและง่ายตอการจดจำ</a:t>
            </a:r>
            <a:endParaRPr lang="en-US" sz="28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ตาราง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594423"/>
              </p:ext>
            </p:extLst>
          </p:nvPr>
        </p:nvGraphicFramePr>
        <p:xfrm>
          <a:off x="457201" y="3645024"/>
          <a:ext cx="822960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>
                  <a:extLst>
                    <a:ext uri="{9D8B030D-6E8A-4147-A177-3AD203B41FA5}">
                      <a16:colId xmlns:a16="http://schemas.microsoft.com/office/drawing/2014/main" xmlns="" val="3867914827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r>
                        <a:rPr lang="th-TH" sz="2800" b="1" dirty="0" smtClean="0">
                          <a:solidFill>
                            <a:srgbClr val="003300"/>
                          </a:solidFill>
                        </a:rPr>
                        <a:t>ขวา ขวา </a:t>
                      </a:r>
                      <a:r>
                        <a:rPr lang="th-TH" sz="2800" b="1" dirty="0" smtClean="0">
                          <a:solidFill>
                            <a:srgbClr val="003300"/>
                          </a:solidFill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ซ้าย</a:t>
                      </a:r>
                      <a:r>
                        <a:rPr lang="th-TH" sz="2800" b="1" dirty="0" smtClean="0">
                          <a:solidFill>
                            <a:srgbClr val="003300"/>
                          </a:solidFill>
                        </a:rPr>
                        <a:t> ซ้าย ขวา ขวา ซ้าย ซ้าย ขวา ซ้าย ขวา ซ้าย ซ้าย ขวา ซ้าย ขวา ขวา ซ้าย ขวา ซ้าย ซ้าย ขวา ซ้าย ขวา ซ้าย ซ้าย ขวา ขวา ซ้าย ซ้าย ขวา ขวา</a:t>
                      </a:r>
                      <a:endParaRPr lang="en-US" sz="2800" b="1" dirty="0">
                        <a:solidFill>
                          <a:srgbClr val="0033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27295897"/>
                  </a:ext>
                </a:extLst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467544" y="3717032"/>
            <a:ext cx="8160859" cy="786431"/>
            <a:chOff x="467544" y="3717032"/>
            <a:chExt cx="8160859" cy="786431"/>
          </a:xfrm>
        </p:grpSpPr>
        <p:sp>
          <p:nvSpPr>
            <p:cNvPr id="5" name="Rounded Rectangle 4"/>
            <p:cNvSpPr/>
            <p:nvPr/>
          </p:nvSpPr>
          <p:spPr>
            <a:xfrm>
              <a:off x="467544" y="3717032"/>
              <a:ext cx="2088232" cy="360040"/>
            </a:xfrm>
            <a:prstGeom prst="round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555776" y="3717032"/>
              <a:ext cx="2016224" cy="360040"/>
            </a:xfrm>
            <a:prstGeom prst="round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572000" y="3717032"/>
              <a:ext cx="2016224" cy="360040"/>
            </a:xfrm>
            <a:prstGeom prst="round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599375" y="3717032"/>
              <a:ext cx="2016224" cy="360040"/>
            </a:xfrm>
            <a:prstGeom prst="round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80348" y="4143423"/>
              <a:ext cx="2088232" cy="360040"/>
            </a:xfrm>
            <a:prstGeom prst="round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568580" y="4143423"/>
              <a:ext cx="2016224" cy="360040"/>
            </a:xfrm>
            <a:prstGeom prst="round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584804" y="4143423"/>
              <a:ext cx="2016224" cy="360040"/>
            </a:xfrm>
            <a:prstGeom prst="round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612179" y="4143423"/>
              <a:ext cx="2016224" cy="360040"/>
            </a:xfrm>
            <a:prstGeom prst="roundRect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330944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 </a:t>
            </a:r>
            <a:r>
              <a:rPr lang="en-US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1.7 </a:t>
            </a:r>
            <a:r>
              <a:rPr lang="th-TH" sz="4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เต้นตาม</a:t>
            </a: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จังหวะ (ต่อ)</a:t>
            </a:r>
            <a:endParaRPr lang="en-US" sz="4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ท่าเต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้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น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ทั้งหมดที่ใหมานั้นยาวและยากตอการ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จดจำ แต่เมื่อแบ่งท่าเต้นออกเป็นส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วน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ย่อย 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โดยใช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กระบวนการแบ่งป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ญหา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ย่อย 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จะพบรูปแบบ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ที่ซ้ำกันดังนี้</a:t>
            </a:r>
          </a:p>
          <a:p>
            <a:r>
              <a:rPr lang="th-TH" dirty="0"/>
              <a:t>ขวา ขวา ซ้าย ซ้าย</a:t>
            </a:r>
            <a:endParaRPr lang="en-US" dirty="0"/>
          </a:p>
          <a:p>
            <a:r>
              <a:rPr lang="th-TH" dirty="0"/>
              <a:t>ขวา ขวา ซ้าย ซ้าย</a:t>
            </a:r>
            <a:endParaRPr lang="en-US" dirty="0"/>
          </a:p>
          <a:p>
            <a:r>
              <a:rPr lang="th-TH" dirty="0"/>
              <a:t>ขวา ซ้าย ขวา ซ้าย</a:t>
            </a:r>
            <a:endParaRPr lang="en-US" dirty="0"/>
          </a:p>
          <a:p>
            <a:r>
              <a:rPr lang="th-TH" dirty="0" smtClean="0"/>
              <a:t>ซ้าย </a:t>
            </a:r>
            <a:r>
              <a:rPr lang="th-TH" dirty="0"/>
              <a:t>ขวา ซ้าย ขวา</a:t>
            </a:r>
            <a:endParaRPr lang="en-US" dirty="0"/>
          </a:p>
          <a:p>
            <a:r>
              <a:rPr lang="th-TH" dirty="0"/>
              <a:t>ขวา ซ้าย ขวา ซ้าย</a:t>
            </a:r>
            <a:endParaRPr lang="en-US" dirty="0"/>
          </a:p>
          <a:p>
            <a:r>
              <a:rPr lang="th-TH" dirty="0"/>
              <a:t>ซ้าย ขวา ซ้าย ขวา</a:t>
            </a:r>
            <a:endParaRPr lang="en-US" dirty="0"/>
          </a:p>
          <a:p>
            <a:r>
              <a:rPr lang="th-TH" dirty="0"/>
              <a:t>ซ้าย ซ้าย ขวา ขวา</a:t>
            </a:r>
            <a:endParaRPr lang="en-US" dirty="0"/>
          </a:p>
          <a:p>
            <a:r>
              <a:rPr lang="th-TH" dirty="0"/>
              <a:t>ซ้าย ซ้าย ขวา ขวา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กล่องข้อความ 4"/>
          <p:cNvSpPr txBox="1"/>
          <p:nvPr/>
        </p:nvSpPr>
        <p:spPr>
          <a:xfrm>
            <a:off x="3867852" y="3284984"/>
            <a:ext cx="487024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● มาร</a:t>
            </a:r>
            <a:r>
              <a:rPr lang="th-TH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์ชข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 หมายถึง “ขวา ขวา ซ้าย ซ้าย”</a:t>
            </a:r>
            <a:endParaRPr lang="en-US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● มาร</a:t>
            </a:r>
            <a:r>
              <a:rPr lang="th-TH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์ช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ซ้าย หมายถึง “ซ้าย ซ้าย ขวา ขวา”</a:t>
            </a:r>
            <a:endParaRPr lang="en-US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● ขยับขวาซ้าย หมายถึง “ขวา ซ้าย ขวา ซ้าย”</a:t>
            </a:r>
            <a:endParaRPr lang="en-US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● ขยับซ้ายขวา หมายถึง “ซ้าย ขวา ซ้าย </a:t>
            </a:r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ขวา</a:t>
            </a:r>
            <a:r>
              <a:rPr lang="en-US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”</a:t>
            </a:r>
            <a:endParaRPr lang="en-US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ลูกศรขวา 5"/>
          <p:cNvSpPr/>
          <p:nvPr/>
        </p:nvSpPr>
        <p:spPr>
          <a:xfrm>
            <a:off x="2843808" y="3861048"/>
            <a:ext cx="864096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3563888" y="5282228"/>
            <a:ext cx="4921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มีท่าเต้นที่แตกต่างกันเพียง 4 รูปแบบเท่านั้น</a:t>
            </a:r>
            <a:endParaRPr lang="en-US" b="1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824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 </a:t>
            </a:r>
            <a:r>
              <a:rPr lang="en-US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1.7 </a:t>
            </a:r>
            <a:r>
              <a:rPr lang="th-TH" sz="48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เต้นตาม</a:t>
            </a: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จังหวะ (ต่อ)</a:t>
            </a:r>
            <a:endParaRPr lang="en-US" sz="4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847088"/>
            <a:ext cx="8229600" cy="4477512"/>
          </a:xfrm>
        </p:spPr>
        <p:txBody>
          <a:bodyPr>
            <a:noAutofit/>
          </a:bodyPr>
          <a:lstStyle/>
          <a:p>
            <a:pPr marL="0" indent="0">
              <a:buNone/>
              <a:tabLst>
                <a:tab pos="361950" algn="l"/>
              </a:tabLst>
            </a:pP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นำมา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เขียนเป็นอัลกอริทึมให้ปฏิบัติตามได้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ดังนี้</a:t>
            </a:r>
            <a:endParaRPr lang="en-US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365760" lvl="1" indent="0">
              <a:buNone/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กำหนดให้ท่า “มาร</a:t>
            </a:r>
            <a:r>
              <a:rPr lang="th-TH" sz="2800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์ชข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วา” หมายถึง “ขวา ขวา ซ้าย ซ้าย”</a:t>
            </a:r>
            <a:endParaRPr lang="en-US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365760" lvl="1" indent="0">
              <a:buNone/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กำหนดให้ท่า “มาร</a:t>
            </a:r>
            <a:r>
              <a:rPr lang="th-TH" sz="2800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์ช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ซ้าย” หมายถึง “ซ้าย ซ้าย ขวา ขวา”</a:t>
            </a:r>
            <a:endParaRPr lang="en-US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365760" lvl="1" indent="0">
              <a:buNone/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กำหนดให้ทำ “ขยับขวาซ้าย” หมายถึง “ขวา ซ้าย ขวา ซ้าย”</a:t>
            </a:r>
            <a:endParaRPr lang="en-US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365760" lvl="1" indent="0">
              <a:buNone/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กำหนดให้ทำ “ขยับซ้ายขวา” หมายถึง “ซ้าย ขวา ซ้าย ขวา”</a:t>
            </a:r>
            <a:endParaRPr lang="en-US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365760" lvl="1" indent="0">
              <a:buNone/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เต้นท่า มาร</a:t>
            </a:r>
            <a:r>
              <a:rPr lang="th-TH" sz="2800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์ชข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 2 รอบ</a:t>
            </a:r>
            <a:endParaRPr lang="en-US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365760" lvl="1" indent="0">
              <a:buNone/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6. เต้นท่า ขยับขวาซ้าย 1 รอบ ขยับซ้ายขวา 1 รอบ ซ้ำ 2 ครั้ง</a:t>
            </a:r>
            <a:endParaRPr lang="en-US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365760" lvl="1" indent="0">
              <a:buNone/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7. เต้นท่า มาร</a:t>
            </a:r>
            <a:r>
              <a:rPr lang="th-TH" sz="2800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์ช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ซ้าย 2 รอบ</a:t>
            </a:r>
            <a:endParaRPr lang="en-US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365760" lvl="1" indent="0">
              <a:buNone/>
            </a:pP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8. จบ</a:t>
            </a:r>
            <a:endParaRPr lang="en-US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8680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 1</a:t>
            </a:r>
            <a:r>
              <a:rPr lang="en-US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.</a:t>
            </a:r>
            <a:r>
              <a:rPr lang="th-TH" sz="48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7 เต้นตามจังหวะ (ต่อ)</a:t>
            </a:r>
            <a:endParaRPr lang="en-US" sz="4800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base"/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เมื่อนักเรียนศึกษา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ตัวอย่างที่ 1.7 เต้นตาม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จังหวะ แล้ว</a:t>
            </a:r>
            <a:endParaRPr lang="en-US" sz="28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fontAlgn="base"/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ผู้สอนทดสอบโดยการสั่งให้ผู้เรียนเต้นตามคำสั่ง  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เช่น</a:t>
            </a:r>
            <a:endParaRPr lang="en-US" sz="28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lvl="1" fontAlgn="base"/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มาร</a:t>
            </a:r>
            <a:r>
              <a:rPr lang="th-TH" sz="2800" dirty="0" err="1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์</a:t>
            </a:r>
            <a:r>
              <a:rPr lang="th-TH" sz="2800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ชข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 </a:t>
            </a:r>
            <a:endParaRPr lang="th-TH" sz="28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lvl="1" fontAlgn="base"/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มาร</a:t>
            </a:r>
            <a:r>
              <a:rPr lang="th-TH" sz="2800" dirty="0" err="1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์</a:t>
            </a:r>
            <a:r>
              <a:rPr lang="th-TH" sz="2800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ช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ซ้าย </a:t>
            </a:r>
            <a:endParaRPr lang="th-TH" sz="28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lvl="1" fontAlgn="base"/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ขยับ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ซ้ายขวา </a:t>
            </a:r>
            <a:endParaRPr lang="th-TH" sz="28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lvl="1" fontAlgn="base"/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ขยับ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ขวาซ้าย </a:t>
            </a:r>
            <a:endParaRPr lang="th-TH" sz="28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lvl="1" fontAlgn="base"/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มาร</a:t>
            </a:r>
            <a:r>
              <a:rPr lang="th-TH" sz="2800" dirty="0" err="1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์</a:t>
            </a:r>
            <a:r>
              <a:rPr lang="th-TH" sz="2800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ชข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 2 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รอบ</a:t>
            </a:r>
          </a:p>
          <a:p>
            <a:pPr lvl="1" fontAlgn="base"/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มาร</a:t>
            </a:r>
            <a:r>
              <a:rPr lang="th-TH" sz="2800" dirty="0" err="1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์</a:t>
            </a:r>
            <a:r>
              <a:rPr lang="th-TH" sz="2800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ช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ซ้าย 2 รอบ </a:t>
            </a:r>
            <a:endParaRPr lang="th-TH" sz="28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lvl="1" fontAlgn="base"/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มาร</a:t>
            </a:r>
            <a:r>
              <a:rPr lang="th-TH" sz="2800" dirty="0" err="1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์</a:t>
            </a:r>
            <a:r>
              <a:rPr lang="th-TH" sz="2800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ช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ซ้ายและมาร</a:t>
            </a:r>
            <a:r>
              <a:rPr lang="th-TH" sz="2800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์ชข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 2 รอบ</a:t>
            </a:r>
          </a:p>
        </p:txBody>
      </p:sp>
    </p:spTree>
    <p:extLst>
      <p:ext uri="{BB962C8B-B14F-4D97-AF65-F5344CB8AC3E}">
        <p14:creationId xmlns:p14="http://schemas.microsoft.com/office/powerpoint/2010/main" val="52636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>
            <a:normAutofit/>
          </a:bodyPr>
          <a:lstStyle/>
          <a:p>
            <a:pPr fontAlgn="base"/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แต่ละกลุ่มเลือกเพลงที่กลุ่มต้องการ แล้วศึกษาคลิปวีดิโอที่มีท่าเต้น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ประกอบ</a:t>
            </a:r>
          </a:p>
          <a:p>
            <a:pPr fontAlgn="base"/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เลือกท่าเต้นออกมาจากคลิปวิดีโอ อย่างน้อย 3 ท่า แล้วตั้ง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ชื่อ</a:t>
            </a:r>
          </a:p>
          <a:p>
            <a:pPr fontAlgn="base"/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ออกแบบอัลกอริทึมให้เพื่อนเต้น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ตาม โดย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ใช้ท่าเต้นทุกท่าจากข้อ 3 มาประกอบ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กัน</a:t>
            </a:r>
            <a:endParaRPr lang="en-US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ชื่อเรื่อง 1"/>
          <p:cNvSpPr txBox="1">
            <a:spLocks/>
          </p:cNvSpPr>
          <p:nvPr/>
        </p:nvSpPr>
        <p:spPr>
          <a:xfrm>
            <a:off x="2195736" y="1340768"/>
            <a:ext cx="4896544" cy="1143000"/>
          </a:xfrm>
          <a:prstGeom prst="rect">
            <a:avLst/>
          </a:prstGeom>
        </p:spPr>
        <p:txBody>
          <a:bodyPr vert="horz" lIns="0" rIns="0" bIns="0" anchor="t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ให้นักเรียนทำใบกิจกรรม </a:t>
            </a:r>
            <a:r>
              <a:rPr lang="en-US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4.1 </a:t>
            </a:r>
            <a:endParaRPr lang="th-TH" sz="4000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4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สอนเพื่อนเต้น</a:t>
            </a:r>
            <a:endParaRPr lang="en-US" sz="4000" dirty="0"/>
          </a:p>
        </p:txBody>
      </p:sp>
      <p:pic>
        <p:nvPicPr>
          <p:cNvPr id="5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75250"/>
            <a:ext cx="754174" cy="75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43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3031</TotalTime>
  <Words>1105</Words>
  <Application>Microsoft Office PowerPoint</Application>
  <PresentationFormat>On-screen Show (4:3)</PresentationFormat>
  <Paragraphs>207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Flow</vt:lpstr>
      <vt:lpstr>PowerPoint Presentation</vt:lpstr>
      <vt:lpstr>ทบทวนแนวคิดเชิงคำนวณ</vt:lpstr>
      <vt:lpstr>PowerPoint Presentation</vt:lpstr>
      <vt:lpstr>PowerPoint Presentation</vt:lpstr>
      <vt:lpstr>ตัวอย่าง 1.7 เต้นตามจังหวะ</vt:lpstr>
      <vt:lpstr>ตัวอย่าง 1.7 เต้นตามจังหวะ (ต่อ)</vt:lpstr>
      <vt:lpstr>ตัวอย่าง 1.7 เต้นตามจังหวะ (ต่อ)</vt:lpstr>
      <vt:lpstr>ตัวอย่าง 1.7 เต้นตามจังหวะ (ต่อ)</vt:lpstr>
      <vt:lpstr>PowerPoint Presentation</vt:lpstr>
      <vt:lpstr>ให้นักเรียนทำกิจกรรม 4.2  เรื่อง บอกอย่างไรให้เพื่อนทำได้</vt:lpstr>
      <vt:lpstr>PowerPoint Presentation</vt:lpstr>
      <vt:lpstr>ให้นักเรียนทำใบกิจกรรม 4.3  เรื่อง แต่งตัว</vt:lpstr>
      <vt:lpstr>แนวการตอบกิจกรรม 4.3 แต่งตัว (ต่อ)</vt:lpstr>
      <vt:lpstr>แนวการตอบกิจกรรม 4.3 แต่งตัว</vt:lpstr>
      <vt:lpstr>PowerPoint Presentation</vt:lpstr>
      <vt:lpstr>ตัวอย่าง 1.8 บ่อเลี้ยงปลาวาเลนไทน์</vt:lpstr>
      <vt:lpstr>กิจกรรมท้ายบท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แบบทดสอบ แนวคิดเชิงคำนวณ</vt:lpstr>
      <vt:lpstr>แนวการตอบ แบบทดสอบ แนวคิดเชิงคำนวณ</vt:lpstr>
      <vt:lpstr>แนวการตอบ แบบทดสอบ แนวคิดเชิงคำนวณ (ต่อ)</vt:lpstr>
      <vt:lpstr>แนวการตอบ แบบทดสอบ แนวคิดเชิงคำนวณ (ต่อ)</vt:lpstr>
      <vt:lpstr>แนวการตอบ แบบทดสอบ แนวคิดเชิงคำนวณ (ต่อ)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แนวคิดเชิงนามธรรม</dc:title>
  <dc:creator>Tassanee Krongtong</dc:creator>
  <cp:lastModifiedBy>Tassanee Krongtong</cp:lastModifiedBy>
  <cp:revision>270</cp:revision>
  <dcterms:created xsi:type="dcterms:W3CDTF">2017-10-16T06:48:49Z</dcterms:created>
  <dcterms:modified xsi:type="dcterms:W3CDTF">2019-03-13T06:28:59Z</dcterms:modified>
</cp:coreProperties>
</file>